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4" r:id="rId1"/>
  </p:sldMasterIdLst>
  <p:sldIdLst>
    <p:sldId id="256" r:id="rId2"/>
    <p:sldId id="274" r:id="rId3"/>
    <p:sldId id="271" r:id="rId4"/>
    <p:sldId id="315" r:id="rId5"/>
    <p:sldId id="312" r:id="rId6"/>
    <p:sldId id="313" r:id="rId7"/>
    <p:sldId id="314" r:id="rId8"/>
    <p:sldId id="259" r:id="rId9"/>
    <p:sldId id="285" r:id="rId10"/>
    <p:sldId id="319" r:id="rId11"/>
    <p:sldId id="320" r:id="rId12"/>
    <p:sldId id="318" r:id="rId13"/>
    <p:sldId id="317" r:id="rId14"/>
    <p:sldId id="321" r:id="rId15"/>
    <p:sldId id="322" r:id="rId16"/>
    <p:sldId id="316" r:id="rId17"/>
    <p:sldId id="293" r:id="rId18"/>
    <p:sldId id="324" r:id="rId19"/>
    <p:sldId id="323" r:id="rId20"/>
    <p:sldId id="334" r:id="rId21"/>
    <p:sldId id="335" r:id="rId22"/>
    <p:sldId id="286" r:id="rId23"/>
    <p:sldId id="337" r:id="rId24"/>
    <p:sldId id="338" r:id="rId25"/>
    <p:sldId id="339" r:id="rId26"/>
    <p:sldId id="340" r:id="rId27"/>
    <p:sldId id="402" r:id="rId28"/>
    <p:sldId id="404" r:id="rId29"/>
    <p:sldId id="308" r:id="rId30"/>
    <p:sldId id="345" r:id="rId31"/>
    <p:sldId id="346" r:id="rId32"/>
    <p:sldId id="291" r:id="rId33"/>
    <p:sldId id="341" r:id="rId34"/>
    <p:sldId id="342" r:id="rId35"/>
    <p:sldId id="343" r:id="rId36"/>
    <p:sldId id="344" r:id="rId37"/>
    <p:sldId id="405" r:id="rId38"/>
    <p:sldId id="406" r:id="rId39"/>
    <p:sldId id="296" r:id="rId40"/>
    <p:sldId id="325" r:id="rId41"/>
    <p:sldId id="326" r:id="rId42"/>
    <p:sldId id="327" r:id="rId43"/>
    <p:sldId id="395" r:id="rId44"/>
    <p:sldId id="260" r:id="rId45"/>
    <p:sldId id="328" r:id="rId46"/>
    <p:sldId id="329" r:id="rId47"/>
    <p:sldId id="330" r:id="rId48"/>
    <p:sldId id="331" r:id="rId49"/>
    <p:sldId id="332" r:id="rId50"/>
    <p:sldId id="396" r:id="rId51"/>
    <p:sldId id="398" r:id="rId52"/>
    <p:sldId id="397" r:id="rId53"/>
    <p:sldId id="294" r:id="rId54"/>
    <p:sldId id="348" r:id="rId55"/>
    <p:sldId id="347" r:id="rId56"/>
    <p:sldId id="349" r:id="rId57"/>
    <p:sldId id="257" r:id="rId58"/>
    <p:sldId id="282" r:id="rId59"/>
    <p:sldId id="351" r:id="rId60"/>
    <p:sldId id="350" r:id="rId61"/>
    <p:sldId id="352" r:id="rId62"/>
    <p:sldId id="261" r:id="rId63"/>
    <p:sldId id="354" r:id="rId64"/>
    <p:sldId id="355" r:id="rId65"/>
    <p:sldId id="356" r:id="rId66"/>
    <p:sldId id="357" r:id="rId67"/>
    <p:sldId id="353" r:id="rId68"/>
    <p:sldId id="262" r:id="rId69"/>
    <p:sldId id="358" r:id="rId70"/>
    <p:sldId id="359" r:id="rId71"/>
    <p:sldId id="360" r:id="rId72"/>
    <p:sldId id="362" r:id="rId73"/>
    <p:sldId id="363" r:id="rId74"/>
    <p:sldId id="364" r:id="rId75"/>
    <p:sldId id="365" r:id="rId76"/>
    <p:sldId id="377" r:id="rId77"/>
    <p:sldId id="263" r:id="rId78"/>
    <p:sldId id="366" r:id="rId79"/>
    <p:sldId id="367" r:id="rId80"/>
    <p:sldId id="368" r:id="rId81"/>
    <p:sldId id="369" r:id="rId82"/>
    <p:sldId id="370" r:id="rId83"/>
    <p:sldId id="376" r:id="rId84"/>
    <p:sldId id="269" r:id="rId85"/>
    <p:sldId id="378" r:id="rId86"/>
    <p:sldId id="379" r:id="rId87"/>
    <p:sldId id="380" r:id="rId88"/>
    <p:sldId id="381" r:id="rId89"/>
    <p:sldId id="270" r:id="rId90"/>
    <p:sldId id="400" r:id="rId91"/>
    <p:sldId id="399" r:id="rId92"/>
    <p:sldId id="401" r:id="rId93"/>
    <p:sldId id="382" r:id="rId94"/>
    <p:sldId id="264" r:id="rId95"/>
    <p:sldId id="265" r:id="rId96"/>
    <p:sldId id="384" r:id="rId97"/>
    <p:sldId id="385" r:id="rId98"/>
    <p:sldId id="386" r:id="rId99"/>
    <p:sldId id="383" r:id="rId100"/>
    <p:sldId id="387" r:id="rId101"/>
    <p:sldId id="279" r:id="rId102"/>
    <p:sldId id="390" r:id="rId103"/>
    <p:sldId id="388" r:id="rId104"/>
    <p:sldId id="389" r:id="rId105"/>
    <p:sldId id="298" r:id="rId106"/>
    <p:sldId id="280" r:id="rId107"/>
    <p:sldId id="268" r:id="rId108"/>
    <p:sldId id="394" r:id="rId109"/>
    <p:sldId id="393" r:id="rId110"/>
    <p:sldId id="392" r:id="rId111"/>
    <p:sldId id="391" r:id="rId112"/>
    <p:sldId id="273" r:id="rId113"/>
    <p:sldId id="300" r:id="rId114"/>
    <p:sldId id="299" r:id="rId115"/>
    <p:sldId id="311" r:id="rId116"/>
    <p:sldId id="302" r:id="rId117"/>
    <p:sldId id="303" r:id="rId118"/>
    <p:sldId id="304" r:id="rId119"/>
    <p:sldId id="305" r:id="rId1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CD00681-DDB0-2B4E-B18B-A14D8C6B495E}">
          <p14:sldIdLst>
            <p14:sldId id="256"/>
            <p14:sldId id="274"/>
            <p14:sldId id="271"/>
            <p14:sldId id="315"/>
            <p14:sldId id="312"/>
            <p14:sldId id="313"/>
            <p14:sldId id="314"/>
          </p14:sldIdLst>
        </p14:section>
        <p14:section name="What is the TEI" id="{B725A55D-691E-B64F-9E30-25D68E4A6BE0}">
          <p14:sldIdLst>
            <p14:sldId id="259"/>
            <p14:sldId id="285"/>
            <p14:sldId id="319"/>
            <p14:sldId id="320"/>
            <p14:sldId id="318"/>
            <p14:sldId id="317"/>
            <p14:sldId id="321"/>
            <p14:sldId id="322"/>
            <p14:sldId id="316"/>
            <p14:sldId id="293"/>
            <p14:sldId id="324"/>
            <p14:sldId id="323"/>
            <p14:sldId id="334"/>
            <p14:sldId id="335"/>
            <p14:sldId id="286"/>
            <p14:sldId id="337"/>
            <p14:sldId id="338"/>
            <p14:sldId id="339"/>
            <p14:sldId id="340"/>
            <p14:sldId id="402"/>
            <p14:sldId id="404"/>
            <p14:sldId id="308"/>
            <p14:sldId id="345"/>
            <p14:sldId id="346"/>
            <p14:sldId id="291"/>
            <p14:sldId id="341"/>
            <p14:sldId id="342"/>
            <p14:sldId id="343"/>
            <p14:sldId id="344"/>
            <p14:sldId id="405"/>
            <p14:sldId id="406"/>
            <p14:sldId id="296"/>
            <p14:sldId id="325"/>
            <p14:sldId id="326"/>
            <p14:sldId id="327"/>
            <p14:sldId id="395"/>
            <p14:sldId id="260"/>
            <p14:sldId id="328"/>
            <p14:sldId id="329"/>
            <p14:sldId id="330"/>
            <p14:sldId id="331"/>
            <p14:sldId id="332"/>
            <p14:sldId id="396"/>
            <p14:sldId id="398"/>
            <p14:sldId id="397"/>
            <p14:sldId id="294"/>
            <p14:sldId id="348"/>
            <p14:sldId id="347"/>
            <p14:sldId id="349"/>
            <p14:sldId id="257"/>
            <p14:sldId id="282"/>
            <p14:sldId id="351"/>
            <p14:sldId id="350"/>
            <p14:sldId id="352"/>
            <p14:sldId id="261"/>
            <p14:sldId id="354"/>
            <p14:sldId id="355"/>
            <p14:sldId id="356"/>
            <p14:sldId id="357"/>
            <p14:sldId id="353"/>
            <p14:sldId id="262"/>
            <p14:sldId id="358"/>
            <p14:sldId id="359"/>
            <p14:sldId id="360"/>
            <p14:sldId id="362"/>
            <p14:sldId id="363"/>
            <p14:sldId id="364"/>
            <p14:sldId id="365"/>
            <p14:sldId id="377"/>
            <p14:sldId id="263"/>
            <p14:sldId id="366"/>
            <p14:sldId id="367"/>
            <p14:sldId id="368"/>
            <p14:sldId id="369"/>
            <p14:sldId id="370"/>
            <p14:sldId id="376"/>
            <p14:sldId id="269"/>
            <p14:sldId id="378"/>
            <p14:sldId id="379"/>
            <p14:sldId id="380"/>
            <p14:sldId id="381"/>
            <p14:sldId id="270"/>
            <p14:sldId id="400"/>
            <p14:sldId id="399"/>
            <p14:sldId id="401"/>
            <p14:sldId id="382"/>
            <p14:sldId id="264"/>
            <p14:sldId id="265"/>
            <p14:sldId id="384"/>
            <p14:sldId id="385"/>
            <p14:sldId id="386"/>
            <p14:sldId id="383"/>
            <p14:sldId id="387"/>
            <p14:sldId id="279"/>
            <p14:sldId id="390"/>
            <p14:sldId id="388"/>
            <p14:sldId id="389"/>
            <p14:sldId id="298"/>
            <p14:sldId id="280"/>
            <p14:sldId id="268"/>
            <p14:sldId id="394"/>
            <p14:sldId id="393"/>
            <p14:sldId id="392"/>
            <p14:sldId id="391"/>
          </p14:sldIdLst>
        </p14:section>
        <p14:section name="Sample TEI Projects" id="{19BE2071-C077-3E4F-9FE1-47650DBA324A}">
          <p14:sldIdLst>
            <p14:sldId id="273"/>
            <p14:sldId id="300"/>
            <p14:sldId id="299"/>
            <p14:sldId id="311"/>
            <p14:sldId id="302"/>
          </p14:sldIdLst>
        </p14:section>
        <p14:section name="Further Resources" id="{F8B8469A-6E2F-D84C-BF1A-DE92D5B79B98}">
          <p14:sldIdLst>
            <p14:sldId id="303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presProps" Target="presProp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viewProps" Target="viewProps.xml"/></Relationships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jpg>
</file>

<file path=ppt/media/image16.tiff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45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36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028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6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75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26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195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25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8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15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33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15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shelleygodwinarchive.org/sc/oxford/frankenstein/volume/i/#/p1/mode/std" TargetMode="Externa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mapoflondon.uvic.ca/stow_1598_CORN1.htm" TargetMode="Externa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mariage.uvic.ca/iai_les_crochets.html" TargetMode="Externa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hyperlink" Target="http://hedothepolice.org/" TargetMode="Externa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openedition.org/oep/679?lang=en" TargetMode="External"/><Relationship Id="rId2" Type="http://schemas.openxmlformats.org/officeDocument/2006/relationships/hyperlink" Target="https://tei-c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i-c.org/support/learn/teach-yourself-tei/" TargetMode="Externa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eytaked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EA406F-4C10-46D4-B500-E25F39912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60943-5D44-074A-A182-984FE58F4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611" y="685893"/>
            <a:ext cx="5370974" cy="2989044"/>
          </a:xfrm>
        </p:spPr>
        <p:txBody>
          <a:bodyPr anchor="b">
            <a:normAutofit/>
          </a:bodyPr>
          <a:lstStyle/>
          <a:p>
            <a:r>
              <a:rPr lang="en-US" sz="4400"/>
              <a:t>What is the TEI and Why Should I Care?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F6FB8-9A9B-A940-80D7-8A7C3CA81B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611" y="3849540"/>
            <a:ext cx="5370974" cy="1463040"/>
          </a:xfrm>
        </p:spPr>
        <p:txBody>
          <a:bodyPr anchor="t">
            <a:normAutofit/>
          </a:bodyPr>
          <a:lstStyle/>
          <a:p>
            <a:pPr algn="r"/>
            <a:r>
              <a:rPr lang="en-US" sz="1600"/>
              <a:t>Joey Takeda</a:t>
            </a:r>
          </a:p>
          <a:p>
            <a:pPr algn="r"/>
            <a:r>
              <a:rPr lang="en-US" sz="1600"/>
              <a:t>September 20</a:t>
            </a:r>
            <a:r>
              <a:rPr lang="en-US" sz="1600" baseline="30000"/>
              <a:t>th</a:t>
            </a:r>
            <a:r>
              <a:rPr lang="en-US" sz="1600"/>
              <a:t>, 2018</a:t>
            </a:r>
          </a:p>
          <a:p>
            <a:pPr algn="r"/>
            <a:r>
              <a:rPr lang="en-US" sz="1600"/>
              <a:t>UBC DH Pixelating Mixer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3301D8-907C-49DD-A2C1-CA4942FA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1" y="3759161"/>
            <a:ext cx="537097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7435896-2725-A243-BD63-644FEAFB5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497587" y="255934"/>
            <a:ext cx="5178136" cy="636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78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3027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r>
              <a:rPr lang="en-US" dirty="0"/>
              <a:t>+++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98424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</p:spTree>
    <p:extLst>
      <p:ext uri="{BB962C8B-B14F-4D97-AF65-F5344CB8AC3E}">
        <p14:creationId xmlns:p14="http://schemas.microsoft.com/office/powerpoint/2010/main" val="359101257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212" y="2306548"/>
            <a:ext cx="9720071" cy="4023360"/>
          </a:xfrm>
        </p:spPr>
        <p:txBody>
          <a:bodyPr/>
          <a:lstStyle/>
          <a:p>
            <a:r>
              <a:rPr lang="en-US" dirty="0"/>
              <a:t>Root &lt;TEI&gt; element</a:t>
            </a:r>
          </a:p>
        </p:txBody>
      </p:sp>
    </p:spTree>
    <p:extLst>
      <p:ext uri="{BB962C8B-B14F-4D97-AF65-F5344CB8AC3E}">
        <p14:creationId xmlns:p14="http://schemas.microsoft.com/office/powerpoint/2010/main" val="106637679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50622615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  <a:p>
            <a:r>
              <a:rPr lang="en-US" dirty="0"/>
              <a:t>A &lt;text&gt;  that contains the text of the document</a:t>
            </a:r>
          </a:p>
          <a:p>
            <a:pPr lvl="1"/>
            <a:r>
              <a:rPr lang="en-US" dirty="0"/>
              <a:t>Within text, you can have a &lt;front&gt;, &lt;body&gt;, or &lt;back&gt;</a:t>
            </a:r>
          </a:p>
        </p:txBody>
      </p:sp>
    </p:spTree>
    <p:extLst>
      <p:ext uri="{BB962C8B-B14F-4D97-AF65-F5344CB8AC3E}">
        <p14:creationId xmlns:p14="http://schemas.microsoft.com/office/powerpoint/2010/main" val="148930370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279" y="502319"/>
            <a:ext cx="6261100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TEI is for Data and Metadata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900" y="2032001"/>
            <a:ext cx="2540668" cy="39116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CA" dirty="0"/>
              <a:t>&lt;TEI&gt;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&lt;/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&lt;text&gt;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&lt;/text&gt;</a:t>
            </a:r>
          </a:p>
          <a:p>
            <a:pPr marL="0" indent="0">
              <a:buNone/>
            </a:pPr>
            <a:r>
              <a:rPr lang="en-CA" dirty="0"/>
              <a:t>&lt;/TEI&gt;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723189" y="2375764"/>
            <a:ext cx="2460124" cy="70384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metadata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723189" y="3350127"/>
            <a:ext cx="2460124" cy="63767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data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2154" y="2032001"/>
            <a:ext cx="3122194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85143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FC2D-31C2-C84E-A31F-456183B9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TEI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571C0-86AA-0248-A846-A41B1CCD0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108" y="1547714"/>
            <a:ext cx="8807063" cy="4629249"/>
          </a:xfrm>
        </p:spPr>
      </p:pic>
    </p:spTree>
    <p:extLst>
      <p:ext uri="{BB962C8B-B14F-4D97-AF65-F5344CB8AC3E}">
        <p14:creationId xmlns:p14="http://schemas.microsoft.com/office/powerpoint/2010/main" val="417822899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</p:spTree>
    <p:extLst>
      <p:ext uri="{BB962C8B-B14F-4D97-AF65-F5344CB8AC3E}">
        <p14:creationId xmlns:p14="http://schemas.microsoft.com/office/powerpoint/2010/main" val="294933686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</p:txBody>
      </p:sp>
    </p:spTree>
    <p:extLst>
      <p:ext uri="{BB962C8B-B14F-4D97-AF65-F5344CB8AC3E}">
        <p14:creationId xmlns:p14="http://schemas.microsoft.com/office/powerpoint/2010/main" val="369757066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281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9712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  <a:p>
            <a:r>
              <a:rPr lang="en-US" dirty="0"/>
              <a:t>Individual projects </a:t>
            </a:r>
            <a:r>
              <a:rPr lang="en-US" i="1" dirty="0"/>
              <a:t>customize </a:t>
            </a:r>
            <a:r>
              <a:rPr lang="en-US" dirty="0"/>
              <a:t>the TEI for their own needs, usually using a small subset of the overall </a:t>
            </a:r>
            <a:r>
              <a:rPr lang="en-US" dirty="0" err="1"/>
              <a:t>tagset</a:t>
            </a:r>
            <a:r>
              <a:rPr lang="en-US" dirty="0"/>
              <a:t> (more on this in Workshop #2 in October!)</a:t>
            </a:r>
          </a:p>
          <a:p>
            <a:pPr lvl="1"/>
            <a:r>
              <a:rPr lang="en-US" dirty="0"/>
              <a:t>E.g. Drama projects will use the drama </a:t>
            </a:r>
            <a:r>
              <a:rPr lang="en-US" dirty="0" err="1"/>
              <a:t>tagset</a:t>
            </a:r>
            <a:r>
              <a:rPr lang="en-US" dirty="0"/>
              <a:t> (&lt;</a:t>
            </a:r>
            <a:r>
              <a:rPr lang="en-US" dirty="0" err="1"/>
              <a:t>sp</a:t>
            </a:r>
            <a:r>
              <a:rPr lang="en-US" dirty="0"/>
              <a:t>&gt; for speech, &lt;speaker&gt; for speaker, et cetera) and discard the linguistic/dictionary </a:t>
            </a:r>
            <a:r>
              <a:rPr lang="en-US" dirty="0" err="1"/>
              <a:t>tagset</a:t>
            </a:r>
            <a:r>
              <a:rPr lang="en-US" dirty="0"/>
              <a:t> (&lt;entry&gt; for dictionary entries, &lt;m&gt; for morpheme,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54840954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4253-16BD-D648-A815-2EA2E610A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was A LOT of information in a very short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81F61-6F9E-934C-8079-357AD3859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54275167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49551-164C-8A4F-AC24-FB4F7CCCC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Sample TEI Projects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182B512-1AEF-054E-8552-3FC77940D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33999" y="963861"/>
            <a:ext cx="3993942" cy="4911450"/>
          </a:xfrm>
          <a:prstGeom prst="rect">
            <a:avLst/>
          </a:pr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7799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62F97DB-9183-4E6E-8155-7BC67242D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3566407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Shelley-Godwin Archive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1ADB2A-A571-40A6-AC59-21025129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A0DEB35-C73A-F849-9627-E8452258A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2" r="9187" b="1"/>
          <a:stretch/>
        </p:blipFill>
        <p:spPr>
          <a:xfrm>
            <a:off x="4654984" y="975"/>
            <a:ext cx="7533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9230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A01913F-3FBD-4B62-92CF-D2B8A6741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7DB94-31BF-EE42-AAD3-08F69750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Map of Early Modern London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B0A898-5387-4E99-A785-462A85DC0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507D8FAF-461B-114F-9C70-A05F106A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984" y="1575936"/>
            <a:ext cx="6896936" cy="370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907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BEA406F-4C10-46D4-B500-E25F39912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6FAD1-AEF6-4042-BBF7-F735D340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5370974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Le Mariage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3301D8-907C-49DD-A2C1-CA4942FA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1" y="3759161"/>
            <a:ext cx="537097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3DE1BA54-53D5-D84D-8E30-3FBB4135C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20374"/>
          <a:stretch/>
        </p:blipFill>
        <p:spPr>
          <a:xfrm>
            <a:off x="6615118" y="975"/>
            <a:ext cx="5576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2517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2F63-FE3A-D24B-9C02-DCB09E7DB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Do the Police in Different Voices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DA00D24F-6FD3-C846-B289-2C44FF660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668033"/>
            <a:ext cx="10515600" cy="22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4440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613C-4A3A-0142-8F9E-8DE68EC4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F8689-2DBB-294B-B0CB-C778A319C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TEI’s website: </a:t>
            </a:r>
            <a:r>
              <a:rPr lang="en-US" dirty="0">
                <a:hlinkClick r:id="rId2"/>
              </a:rPr>
              <a:t>https://tei-c.org</a:t>
            </a:r>
            <a:endParaRPr lang="en-US" dirty="0"/>
          </a:p>
          <a:p>
            <a:r>
              <a:rPr lang="en-US" dirty="0"/>
              <a:t>TEI by Example: http://</a:t>
            </a:r>
            <a:r>
              <a:rPr lang="en-US" dirty="0" err="1"/>
              <a:t>teibyexample.org</a:t>
            </a:r>
            <a:r>
              <a:rPr lang="en-US" dirty="0"/>
              <a:t>/</a:t>
            </a:r>
          </a:p>
          <a:p>
            <a:r>
              <a:rPr lang="en-US" dirty="0"/>
              <a:t>Lou </a:t>
            </a:r>
            <a:r>
              <a:rPr lang="en-US" dirty="0" err="1"/>
              <a:t>Burnard</a:t>
            </a:r>
            <a:r>
              <a:rPr lang="en-US" dirty="0"/>
              <a:t>, </a:t>
            </a:r>
            <a:r>
              <a:rPr lang="en-US" i="1" dirty="0"/>
              <a:t>What is the Text Encoding Initiative?: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https://books.openedition.org/oep/679?lang=en</a:t>
            </a:r>
            <a:endParaRPr lang="en-US" dirty="0"/>
          </a:p>
          <a:p>
            <a:r>
              <a:rPr lang="en-US" dirty="0"/>
              <a:t>Teach Yourself TEI: </a:t>
            </a:r>
            <a:r>
              <a:rPr lang="en-US" dirty="0">
                <a:hlinkClick r:id="rId4"/>
              </a:rPr>
              <a:t>http://www.tei-c.org/support/learn/teach-yourself-tei/</a:t>
            </a:r>
            <a:endParaRPr lang="en-US" dirty="0"/>
          </a:p>
          <a:p>
            <a:r>
              <a:rPr lang="en-US" dirty="0"/>
              <a:t>DHSI @ </a:t>
            </a:r>
            <a:r>
              <a:rPr lang="en-US" dirty="0" err="1"/>
              <a:t>Uvic</a:t>
            </a:r>
            <a:r>
              <a:rPr lang="en-US" dirty="0"/>
              <a:t>: http://</a:t>
            </a:r>
            <a:r>
              <a:rPr lang="en-US" dirty="0" err="1"/>
              <a:t>www.dhsi.org</a:t>
            </a:r>
            <a:r>
              <a:rPr lang="en-US" dirty="0"/>
              <a:t>/</a:t>
            </a:r>
            <a:r>
              <a:rPr lang="en-US" dirty="0" err="1"/>
              <a:t>courses.php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6013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8B39-02D8-1849-8CB5-9CC0AF76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CECB6-5882-B842-8108-40882BE0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October 20, 2018</a:t>
            </a:r>
          </a:p>
          <a:p>
            <a:r>
              <a:rPr lang="en-US" dirty="0"/>
              <a:t>Focus will be on tools for working with and deploying TEI</a:t>
            </a:r>
          </a:p>
          <a:p>
            <a:r>
              <a:rPr lang="en-US" dirty="0"/>
              <a:t>Please bring a text (doesn’t have to be a primary source text—it can be a journal article or an essay!)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4310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97D6-B6DA-3C4C-9801-7A3E81BE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5F2DA-A573-5A4A-864E-5E445EAD0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UBC Libraries, esp. Allan Cho for the invitation!</a:t>
            </a:r>
          </a:p>
          <a:p>
            <a:r>
              <a:rPr lang="en-US" dirty="0"/>
              <a:t>Martin Holmes, Janelle </a:t>
            </a:r>
            <a:r>
              <a:rPr lang="en-US" dirty="0" err="1"/>
              <a:t>Jenstad</a:t>
            </a:r>
            <a:r>
              <a:rPr lang="en-US" dirty="0"/>
              <a:t>, The Endings Project, and </a:t>
            </a:r>
            <a:r>
              <a:rPr lang="en-US" dirty="0" err="1"/>
              <a:t>Uvic’s</a:t>
            </a:r>
            <a:r>
              <a:rPr lang="en-US" dirty="0"/>
              <a:t> Humanities Media and Computing Center</a:t>
            </a:r>
          </a:p>
        </p:txBody>
      </p:sp>
    </p:spTree>
    <p:extLst>
      <p:ext uri="{BB962C8B-B14F-4D97-AF65-F5344CB8AC3E}">
        <p14:creationId xmlns:p14="http://schemas.microsoft.com/office/powerpoint/2010/main" val="2109722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56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32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12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69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lvl="1"/>
            <a:r>
              <a:rPr lang="en-US" dirty="0"/>
              <a:t>All capitals to YELL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88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</p:txBody>
      </p:sp>
    </p:spTree>
    <p:extLst>
      <p:ext uri="{BB962C8B-B14F-4D97-AF65-F5344CB8AC3E}">
        <p14:creationId xmlns:p14="http://schemas.microsoft.com/office/powerpoint/2010/main" val="2741609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</p:txBody>
      </p:sp>
    </p:spTree>
    <p:extLst>
      <p:ext uri="{BB962C8B-B14F-4D97-AF65-F5344CB8AC3E}">
        <p14:creationId xmlns:p14="http://schemas.microsoft.com/office/powerpoint/2010/main" val="4294530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  <a:p>
            <a:r>
              <a:rPr lang="en-US" dirty="0"/>
              <a:t>And they are subject to varying interpretations</a:t>
            </a:r>
          </a:p>
          <a:p>
            <a:pPr lvl="1"/>
            <a:r>
              <a:rPr lang="en-US" dirty="0"/>
              <a:t>E.g. I think these quotation marks denote a term, but maybe the author is just being sarcastic…</a:t>
            </a:r>
          </a:p>
        </p:txBody>
      </p:sp>
    </p:spTree>
    <p:extLst>
      <p:ext uri="{BB962C8B-B14F-4D97-AF65-F5344CB8AC3E}">
        <p14:creationId xmlns:p14="http://schemas.microsoft.com/office/powerpoint/2010/main" val="125774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6CF9-5FE2-3F4E-AE6F-E35AA5A4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6321-1F28-8C4B-997D-9A0C7586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Joey Takeda, MA Student, Dept. of English Language and Literatures (Science and Technology Studies Program)</a:t>
            </a:r>
          </a:p>
          <a:p>
            <a:r>
              <a:rPr lang="en-US" dirty="0"/>
              <a:t>Undergrad in English </a:t>
            </a:r>
            <a:r>
              <a:rPr lang="en-US" dirty="0" err="1"/>
              <a:t>Honours</a:t>
            </a:r>
            <a:r>
              <a:rPr lang="en-US" dirty="0"/>
              <a:t> and Gender Studies @ </a:t>
            </a:r>
            <a:r>
              <a:rPr lang="en-US" dirty="0" err="1"/>
              <a:t>Uvic</a:t>
            </a:r>
            <a:endParaRPr lang="en-US" dirty="0"/>
          </a:p>
          <a:p>
            <a:r>
              <a:rPr lang="en-US" dirty="0"/>
              <a:t>Digital Humanities programmer for projects such as </a:t>
            </a:r>
            <a:r>
              <a:rPr lang="en-US" i="1" dirty="0"/>
              <a:t>The Map of Early Modern London</a:t>
            </a:r>
            <a:r>
              <a:rPr lang="en-US" dirty="0"/>
              <a:t>, </a:t>
            </a:r>
            <a:r>
              <a:rPr lang="en-US" i="1" dirty="0"/>
              <a:t>Linked Early Modern Drama Online</a:t>
            </a:r>
            <a:r>
              <a:rPr lang="en-US" dirty="0"/>
              <a:t>, and </a:t>
            </a:r>
            <a:r>
              <a:rPr lang="en-US" i="1" dirty="0"/>
              <a:t>The Endings Project</a:t>
            </a:r>
          </a:p>
          <a:p>
            <a:r>
              <a:rPr lang="en-US" dirty="0"/>
              <a:t>Specialize in TEI, XHTML, and Digital Humanities project development</a:t>
            </a:r>
          </a:p>
          <a:p>
            <a:r>
              <a:rPr lang="en-US" dirty="0">
                <a:hlinkClick r:id="rId2"/>
              </a:rPr>
              <a:t>https://github.com/joeytakeda</a:t>
            </a:r>
            <a:endParaRPr lang="en-US" dirty="0"/>
          </a:p>
          <a:p>
            <a:r>
              <a:rPr lang="en-US" dirty="0"/>
              <a:t>This workshop: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joeytakeda</a:t>
            </a:r>
            <a:r>
              <a:rPr lang="en-US" dirty="0"/>
              <a:t>/</a:t>
            </a:r>
            <a:r>
              <a:rPr lang="en-US" dirty="0" err="1"/>
              <a:t>teiworkshop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82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</p:spTree>
    <p:extLst>
      <p:ext uri="{BB962C8B-B14F-4D97-AF65-F5344CB8AC3E}">
        <p14:creationId xmlns:p14="http://schemas.microsoft.com/office/powerpoint/2010/main" val="82150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Computer-readable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  <a:p>
            <a:r>
              <a:rPr lang="en-US" dirty="0"/>
              <a:t>Output </a:t>
            </a:r>
            <a:r>
              <a:rPr lang="en-CA" dirty="0"/>
              <a:t>≠ Input</a:t>
            </a:r>
          </a:p>
          <a:p>
            <a:r>
              <a:rPr lang="en-CA" dirty="0"/>
              <a:t>+++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36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</p:spTree>
    <p:extLst>
      <p:ext uri="{BB962C8B-B14F-4D97-AF65-F5344CB8AC3E}">
        <p14:creationId xmlns:p14="http://schemas.microsoft.com/office/powerpoint/2010/main" val="2014083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73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5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45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67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61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833857A-2602-F746-BFBF-91802C5E9A2B}"/>
              </a:ext>
            </a:extLst>
          </p:cNvPr>
          <p:cNvSpPr/>
          <p:nvPr/>
        </p:nvSpPr>
        <p:spPr>
          <a:xfrm rot="12684748">
            <a:off x="7445974" y="5817149"/>
            <a:ext cx="684067" cy="171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72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3D2465-D5F3-4D4C-882D-0E1AB33C4A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" t="237"/>
          <a:stretch/>
        </p:blipFill>
        <p:spPr>
          <a:xfrm>
            <a:off x="0" y="820882"/>
            <a:ext cx="12077700" cy="520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53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23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A27999-AF3E-DF4F-8F43-818E3E5F4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342"/>
            <a:ext cx="12192000" cy="608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625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096BDF-2AA4-184D-A983-C1255315B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098"/>
            <a:ext cx="12192000" cy="628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32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67128" y="565079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</p:spTree>
    <p:extLst>
      <p:ext uri="{BB962C8B-B14F-4D97-AF65-F5344CB8AC3E}">
        <p14:creationId xmlns:p14="http://schemas.microsoft.com/office/powerpoint/2010/main" val="3798934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7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60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934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35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12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7505286-5574-9948-B207-9C2EA1E17AA4}"/>
              </a:ext>
            </a:extLst>
          </p:cNvPr>
          <p:cNvSpPr/>
          <p:nvPr/>
        </p:nvSpPr>
        <p:spPr>
          <a:xfrm rot="10800000" flipV="1">
            <a:off x="3562788" y="56403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64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</p:spTree>
    <p:extLst>
      <p:ext uri="{BB962C8B-B14F-4D97-AF65-F5344CB8AC3E}">
        <p14:creationId xmlns:p14="http://schemas.microsoft.com/office/powerpoint/2010/main" val="34145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281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</p:txBody>
      </p:sp>
    </p:spTree>
    <p:extLst>
      <p:ext uri="{BB962C8B-B14F-4D97-AF65-F5344CB8AC3E}">
        <p14:creationId xmlns:p14="http://schemas.microsoft.com/office/powerpoint/2010/main" val="27530847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</p:txBody>
      </p:sp>
    </p:spTree>
    <p:extLst>
      <p:ext uri="{BB962C8B-B14F-4D97-AF65-F5344CB8AC3E}">
        <p14:creationId xmlns:p14="http://schemas.microsoft.com/office/powerpoint/2010/main" val="14360950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26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  <a:p>
            <a:r>
              <a:rPr lang="en-US" dirty="0"/>
              <a:t>Website: https://</a:t>
            </a:r>
            <a:r>
              <a:rPr lang="en-US" dirty="0" err="1"/>
              <a:t>tei-c.org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834403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</p:txBody>
      </p:sp>
    </p:spTree>
    <p:extLst>
      <p:ext uri="{BB962C8B-B14F-4D97-AF65-F5344CB8AC3E}">
        <p14:creationId xmlns:p14="http://schemas.microsoft.com/office/powerpoint/2010/main" val="1251398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</p:txBody>
      </p:sp>
    </p:spTree>
    <p:extLst>
      <p:ext uri="{BB962C8B-B14F-4D97-AF65-F5344CB8AC3E}">
        <p14:creationId xmlns:p14="http://schemas.microsoft.com/office/powerpoint/2010/main" val="1014914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</p:txBody>
      </p:sp>
    </p:spTree>
    <p:extLst>
      <p:ext uri="{BB962C8B-B14F-4D97-AF65-F5344CB8AC3E}">
        <p14:creationId xmlns:p14="http://schemas.microsoft.com/office/powerpoint/2010/main" val="10021320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2203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920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6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286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741921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7617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Metadata: </a:t>
            </a:r>
            <a:r>
              <a:rPr lang="en-US" dirty="0"/>
              <a:t>various classification schemes, provenance, manuscript description, </a:t>
            </a:r>
            <a:r>
              <a:rPr lang="en-US" dirty="0" err="1"/>
              <a:t>etc</a:t>
            </a:r>
            <a:endParaRPr lang="en-US" b="1" dirty="0"/>
          </a:p>
          <a:p>
            <a:pPr lvl="1"/>
            <a:r>
              <a:rPr lang="en-US" b="1" dirty="0"/>
              <a:t>+++++</a:t>
            </a:r>
          </a:p>
        </p:txBody>
      </p:sp>
    </p:spTree>
    <p:extLst>
      <p:ext uri="{BB962C8B-B14F-4D97-AF65-F5344CB8AC3E}">
        <p14:creationId xmlns:p14="http://schemas.microsoft.com/office/powerpoint/2010/main" val="22686188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</p:spTree>
    <p:extLst>
      <p:ext uri="{BB962C8B-B14F-4D97-AF65-F5344CB8AC3E}">
        <p14:creationId xmlns:p14="http://schemas.microsoft.com/office/powerpoint/2010/main" val="25539020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</p:txBody>
      </p:sp>
    </p:spTree>
    <p:extLst>
      <p:ext uri="{BB962C8B-B14F-4D97-AF65-F5344CB8AC3E}">
        <p14:creationId xmlns:p14="http://schemas.microsoft.com/office/powerpoint/2010/main" val="21134014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</p:txBody>
      </p:sp>
    </p:spTree>
    <p:extLst>
      <p:ext uri="{BB962C8B-B14F-4D97-AF65-F5344CB8AC3E}">
        <p14:creationId xmlns:p14="http://schemas.microsoft.com/office/powerpoint/2010/main" val="31514778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  <a:p>
            <a:r>
              <a:rPr lang="en-US" dirty="0"/>
              <a:t>Wanted to provide a framework and a set of principles for encoding texts that could be widely adopted</a:t>
            </a:r>
          </a:p>
        </p:txBody>
      </p:sp>
    </p:spTree>
    <p:extLst>
      <p:ext uri="{BB962C8B-B14F-4D97-AF65-F5344CB8AC3E}">
        <p14:creationId xmlns:p14="http://schemas.microsoft.com/office/powerpoint/2010/main" val="14975238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A9A04-CBF9-484A-9A7D-36D69A3DF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404" y="1053994"/>
            <a:ext cx="5680587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Within the noisy market place of the </a:t>
            </a:r>
            <a:r>
              <a:rPr lang="en-CA" sz="2000" i="1" dirty="0"/>
              <a:t>Digital Humanities</a:t>
            </a:r>
            <a:r>
              <a:rPr lang="en-CA" sz="2000" dirty="0"/>
              <a:t>, the TEI is a kind of senior member, an annoying parental figure for some, a benevolent one for others, something just too old-fashioned even to be considered for others. Yet, over the last decade, it has become increasingly clear that the TEI is part of what makes the digital humanities happen.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(</a:t>
            </a:r>
            <a:r>
              <a:rPr lang="en-CA" sz="2000" dirty="0" err="1"/>
              <a:t>Burnard</a:t>
            </a:r>
            <a:r>
              <a:rPr lang="en-CA" sz="2000" dirty="0"/>
              <a:t>, “Conclusion”, para. 1)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23D1E6-B838-B547-A07D-5A9C99055828}"/>
              </a:ext>
            </a:extLst>
          </p:cNvPr>
          <p:cNvSpPr/>
          <p:nvPr/>
        </p:nvSpPr>
        <p:spPr>
          <a:xfrm>
            <a:off x="565079" y="472611"/>
            <a:ext cx="421240" cy="1489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DA211-2DF8-A943-9358-59E7402B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19" y="1053994"/>
            <a:ext cx="2979506" cy="465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243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9583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</p:txBody>
      </p:sp>
    </p:spTree>
    <p:extLst>
      <p:ext uri="{BB962C8B-B14F-4D97-AF65-F5344CB8AC3E}">
        <p14:creationId xmlns:p14="http://schemas.microsoft.com/office/powerpoint/2010/main" val="288024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832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</p:txBody>
      </p:sp>
    </p:spTree>
    <p:extLst>
      <p:ext uri="{BB962C8B-B14F-4D97-AF65-F5344CB8AC3E}">
        <p14:creationId xmlns:p14="http://schemas.microsoft.com/office/powerpoint/2010/main" val="36999529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  <a:p>
            <a:pPr lvl="1"/>
            <a:r>
              <a:rPr lang="en-US" dirty="0"/>
              <a:t>Caveat: There are many, many tools for transforming TEI into other formats (Word documents, PDFs, and, of course, websites)</a:t>
            </a:r>
          </a:p>
        </p:txBody>
      </p:sp>
    </p:spTree>
    <p:extLst>
      <p:ext uri="{BB962C8B-B14F-4D97-AF65-F5344CB8AC3E}">
        <p14:creationId xmlns:p14="http://schemas.microsoft.com/office/powerpoint/2010/main" val="22294147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0032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</p:txBody>
      </p:sp>
    </p:spTree>
    <p:extLst>
      <p:ext uri="{BB962C8B-B14F-4D97-AF65-F5344CB8AC3E}">
        <p14:creationId xmlns:p14="http://schemas.microsoft.com/office/powerpoint/2010/main" val="3195380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</p:txBody>
      </p:sp>
    </p:spTree>
    <p:extLst>
      <p:ext uri="{BB962C8B-B14F-4D97-AF65-F5344CB8AC3E}">
        <p14:creationId xmlns:p14="http://schemas.microsoft.com/office/powerpoint/2010/main" val="7563564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3210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</p:txBody>
      </p:sp>
    </p:spTree>
    <p:extLst>
      <p:ext uri="{BB962C8B-B14F-4D97-AF65-F5344CB8AC3E}">
        <p14:creationId xmlns:p14="http://schemas.microsoft.com/office/powerpoint/2010/main" val="12774088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</p:txBody>
      </p:sp>
    </p:spTree>
    <p:extLst>
      <p:ext uri="{BB962C8B-B14F-4D97-AF65-F5344CB8AC3E}">
        <p14:creationId xmlns:p14="http://schemas.microsoft.com/office/powerpoint/2010/main" val="2264828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</p:txBody>
      </p:sp>
    </p:spTree>
    <p:extLst>
      <p:ext uri="{BB962C8B-B14F-4D97-AF65-F5344CB8AC3E}">
        <p14:creationId xmlns:p14="http://schemas.microsoft.com/office/powerpoint/2010/main" val="4527998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30932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r>
              <a:rPr lang="en-US" dirty="0"/>
              <a:t>Next workshop will focus on tools and resources for creating a TEI project (October 25)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5744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</p:txBody>
      </p:sp>
    </p:spTree>
    <p:extLst>
      <p:ext uri="{BB962C8B-B14F-4D97-AF65-F5344CB8AC3E}">
        <p14:creationId xmlns:p14="http://schemas.microsoft.com/office/powerpoint/2010/main" val="272451519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</p:txBody>
      </p:sp>
    </p:spTree>
    <p:extLst>
      <p:ext uri="{BB962C8B-B14F-4D97-AF65-F5344CB8AC3E}">
        <p14:creationId xmlns:p14="http://schemas.microsoft.com/office/powerpoint/2010/main" val="5428180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</p:txBody>
      </p:sp>
    </p:spTree>
    <p:extLst>
      <p:ext uri="{BB962C8B-B14F-4D97-AF65-F5344CB8AC3E}">
        <p14:creationId xmlns:p14="http://schemas.microsoft.com/office/powerpoint/2010/main" val="5638503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</p:txBody>
      </p:sp>
    </p:spTree>
    <p:extLst>
      <p:ext uri="{BB962C8B-B14F-4D97-AF65-F5344CB8AC3E}">
        <p14:creationId xmlns:p14="http://schemas.microsoft.com/office/powerpoint/2010/main" val="39444908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</p:txBody>
      </p:sp>
    </p:spTree>
    <p:extLst>
      <p:ext uri="{BB962C8B-B14F-4D97-AF65-F5344CB8AC3E}">
        <p14:creationId xmlns:p14="http://schemas.microsoft.com/office/powerpoint/2010/main" val="158597847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  <a:p>
            <a:pPr lvl="6"/>
            <a:r>
              <a:rPr lang="en-US" dirty="0"/>
              <a:t>Letters</a:t>
            </a:r>
          </a:p>
        </p:txBody>
      </p:sp>
    </p:spTree>
    <p:extLst>
      <p:ext uri="{BB962C8B-B14F-4D97-AF65-F5344CB8AC3E}">
        <p14:creationId xmlns:p14="http://schemas.microsoft.com/office/powerpoint/2010/main" val="380052899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4886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5216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917861"/>
            <a:ext cx="6873411" cy="26610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358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246634"/>
            <a:ext cx="6873411" cy="20959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98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068AA-11CF-874B-9363-4504BEA0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Text Encoding and the TEI</a:t>
            </a:r>
          </a:p>
        </p:txBody>
      </p:sp>
      <p:pic>
        <p:nvPicPr>
          <p:cNvPr id="19" name="Graphic 5" descr="Document">
            <a:extLst>
              <a:ext uri="{FF2B5EF4-FFF2-40B4-BE49-F238E27FC236}">
                <a16:creationId xmlns:a16="http://schemas.microsoft.com/office/drawing/2014/main" id="{15211380-2C88-48EE-8AE3-77D89E496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422615"/>
            <a:ext cx="3993942" cy="399394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468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595955"/>
            <a:ext cx="6873411" cy="1376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0764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842535"/>
            <a:ext cx="6873411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4684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4161033"/>
            <a:ext cx="6873411" cy="226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0254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</p:spTree>
    <p:extLst>
      <p:ext uri="{BB962C8B-B14F-4D97-AF65-F5344CB8AC3E}">
        <p14:creationId xmlns:p14="http://schemas.microsoft.com/office/powerpoint/2010/main" val="6862742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44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95466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 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3151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936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r>
              <a:rPr lang="en-US" dirty="0"/>
              <a:t>Elements can also have </a:t>
            </a:r>
            <a:r>
              <a:rPr lang="en-US" b="1" dirty="0"/>
              <a:t>attributes and each attribute must have a  value</a:t>
            </a:r>
          </a:p>
          <a:p>
            <a:pPr lvl="1"/>
            <a:r>
              <a:rPr lang="en-US" dirty="0"/>
              <a:t>E.g. &lt;book type= “primary”&gt; has a </a:t>
            </a:r>
            <a:r>
              <a:rPr lang="en-US" b="1" dirty="0"/>
              <a:t>type attribute with the value of primary</a:t>
            </a:r>
          </a:p>
          <a:p>
            <a:pPr lvl="1"/>
            <a:r>
              <a:rPr lang="en-US" dirty="0"/>
              <a:t>(Think of attributes as you would in everyday life; people don’t have “height” or “age” without a value)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11770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987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149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11424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</p:txBody>
      </p:sp>
    </p:spTree>
    <p:extLst>
      <p:ext uri="{BB962C8B-B14F-4D97-AF65-F5344CB8AC3E}">
        <p14:creationId xmlns:p14="http://schemas.microsoft.com/office/powerpoint/2010/main" val="35803029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  <a:p>
            <a:r>
              <a:rPr lang="en-US" dirty="0"/>
              <a:t>There is </a:t>
            </a:r>
            <a:r>
              <a:rPr lang="en-US" b="1" dirty="0"/>
              <a:t>always </a:t>
            </a:r>
            <a:r>
              <a:rPr lang="en-US" dirty="0"/>
              <a:t>a </a:t>
            </a:r>
            <a:r>
              <a:rPr lang="en-US" b="1" dirty="0"/>
              <a:t>root </a:t>
            </a:r>
            <a:r>
              <a:rPr lang="en-US" dirty="0"/>
              <a:t>element</a:t>
            </a:r>
          </a:p>
          <a:p>
            <a:pPr lvl="1"/>
            <a:r>
              <a:rPr lang="en-US" dirty="0"/>
              <a:t>That is, there is always one element that encloses everything</a:t>
            </a:r>
          </a:p>
        </p:txBody>
      </p:sp>
    </p:spTree>
    <p:extLst>
      <p:ext uri="{BB962C8B-B14F-4D97-AF65-F5344CB8AC3E}">
        <p14:creationId xmlns:p14="http://schemas.microsoft.com/office/powerpoint/2010/main" val="23433407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just wrote that XML to describe a book</a:t>
            </a:r>
          </a:p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8448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just wrote that XML to describe a book</a:t>
            </a:r>
          </a:p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r>
              <a:rPr lang="en-CA" dirty="0"/>
              <a:t>&lt;book&gt;</a:t>
            </a:r>
            <a:br>
              <a:rPr lang="en-CA" dirty="0"/>
            </a:br>
            <a:r>
              <a:rPr lang="en-CA" dirty="0"/>
              <a:t>    &lt;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        &lt;para&gt;</a:t>
            </a:r>
            <a:br>
              <a:rPr lang="en-CA" dirty="0"/>
            </a:br>
            <a:r>
              <a:rPr lang="en-CA" dirty="0"/>
              <a:t>            &lt;w&gt;</a:t>
            </a:r>
            <a:br>
              <a:rPr lang="en-CA" dirty="0"/>
            </a:br>
            <a:r>
              <a:rPr lang="en-CA" dirty="0"/>
              <a:t>                &lt;c&gt;&lt;/c&gt;</a:t>
            </a:r>
            <a:br>
              <a:rPr lang="en-CA" dirty="0"/>
            </a:br>
            <a:r>
              <a:rPr lang="en-CA" dirty="0"/>
              <a:t>            &lt;/w&gt;</a:t>
            </a:r>
            <a:br>
              <a:rPr lang="en-CA" dirty="0"/>
            </a:br>
            <a:r>
              <a:rPr lang="en-CA" dirty="0"/>
              <a:t>        &lt;/para&gt;</a:t>
            </a:r>
            <a:br>
              <a:rPr lang="en-CA" dirty="0"/>
            </a:br>
            <a:r>
              <a:rPr lang="en-CA" dirty="0"/>
              <a:t>    &lt;/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&lt;/book&gt;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6244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8824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10642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9841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8186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437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{7AFC6771-F755-9B4E-A455-DB3510AECCEC}tf10001061</Template>
  <TotalTime>1103</TotalTime>
  <Words>3050</Words>
  <Application>Microsoft Macintosh PowerPoint</Application>
  <PresentationFormat>Widescreen</PresentationFormat>
  <Paragraphs>408</Paragraphs>
  <Slides>119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119</vt:i4>
      </vt:variant>
    </vt:vector>
  </HeadingPairs>
  <TitlesOfParts>
    <vt:vector size="124" baseType="lpstr">
      <vt:lpstr>Courier</vt:lpstr>
      <vt:lpstr>Tw Cen MT</vt:lpstr>
      <vt:lpstr>Tw Cen MT Condensed</vt:lpstr>
      <vt:lpstr>Wingdings 3</vt:lpstr>
      <vt:lpstr>Integral</vt:lpstr>
      <vt:lpstr>What is the TEI and Why Should I Care?</vt:lpstr>
      <vt:lpstr>Hi!</vt:lpstr>
      <vt:lpstr>This Workshop</vt:lpstr>
      <vt:lpstr>This Workshop</vt:lpstr>
      <vt:lpstr>This Workshop</vt:lpstr>
      <vt:lpstr>This Workshop</vt:lpstr>
      <vt:lpstr>This Workshop</vt:lpstr>
      <vt:lpstr>Text Encoding and the TEI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</vt:lpstr>
      <vt:lpstr>Encoding, markup, et cetera</vt:lpstr>
      <vt:lpstr>Encoding, markup, et cetera</vt:lpstr>
      <vt:lpstr>Why should we encode texts?</vt:lpstr>
      <vt:lpstr>Why should we encode texts?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Quick History of the TEI</vt:lpstr>
      <vt:lpstr>Quick History of the TEI</vt:lpstr>
      <vt:lpstr>Quick History of the TEI</vt:lpstr>
      <vt:lpstr>Quick History of the TEI</vt:lpstr>
      <vt:lpstr>PowerPoint Presentation</vt:lpstr>
      <vt:lpstr>What the TEI is not</vt:lpstr>
      <vt:lpstr>What the TEI is not</vt:lpstr>
      <vt:lpstr>What the TEI is not</vt:lpstr>
      <vt:lpstr>What the TEI is not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The Problem</vt:lpstr>
      <vt:lpstr>The Problem</vt:lpstr>
      <vt:lpstr>The TEI Solution</vt:lpstr>
      <vt:lpstr>The TEI Solution</vt:lpstr>
      <vt:lpstr>The TEI Solution</vt:lpstr>
      <vt:lpstr>The TEI Solution</vt:lpstr>
      <vt:lpstr>The TEI Solution</vt:lpstr>
      <vt:lpstr>The TEI Solution</vt:lpstr>
      <vt:lpstr>Components of a (basic) TEI file</vt:lpstr>
      <vt:lpstr>Components of a (basic) TEI file</vt:lpstr>
      <vt:lpstr>Components of a (basic) TEI file</vt:lpstr>
      <vt:lpstr>Components of a (basic) TEI file</vt:lpstr>
      <vt:lpstr>TEI is for Data and Metadata</vt:lpstr>
      <vt:lpstr>Basic TEI File</vt:lpstr>
      <vt:lpstr>TEI</vt:lpstr>
      <vt:lpstr>TEI</vt:lpstr>
      <vt:lpstr>TEI</vt:lpstr>
      <vt:lpstr>TEI</vt:lpstr>
      <vt:lpstr>That was A LOT of information in a very short time</vt:lpstr>
      <vt:lpstr>Sample TEI Projects</vt:lpstr>
      <vt:lpstr>The Shelley-Godwin Archive</vt:lpstr>
      <vt:lpstr>The Map of Early Modern London</vt:lpstr>
      <vt:lpstr>Le Mariage</vt:lpstr>
      <vt:lpstr>He Do the Police in Different Voices</vt:lpstr>
      <vt:lpstr>Resources</vt:lpstr>
      <vt:lpstr>Next Workshop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the TEI and Why Should I Care?</dc:title>
  <dc:creator>Microsoft Office User</dc:creator>
  <cp:lastModifiedBy>Microsoft Office User</cp:lastModifiedBy>
  <cp:revision>28</cp:revision>
  <cp:lastPrinted>2018-09-20T17:07:08Z</cp:lastPrinted>
  <dcterms:created xsi:type="dcterms:W3CDTF">2018-09-19T17:47:05Z</dcterms:created>
  <dcterms:modified xsi:type="dcterms:W3CDTF">2018-09-20T17:07:29Z</dcterms:modified>
</cp:coreProperties>
</file>

<file path=docProps/thumbnail.jpeg>
</file>